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Nunito"/>
      <p:regular r:id="rId23"/>
      <p:bold r:id="rId24"/>
      <p:italic r:id="rId25"/>
      <p:boldItalic r:id="rId26"/>
    </p:embeddedFont>
    <p:embeddedFont>
      <p:font typeface="Maven Pro"/>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6e2f9f6a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6e2f9f6a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6e2f9f6a0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6e2f9f6a0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6e2f9f6a0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6e2f9f6a0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6e2f9f6a0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6e2f9f6a0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two location with the most number of </a:t>
            </a:r>
            <a:r>
              <a:rPr lang="en"/>
              <a:t>measurements. They have mostly the same top ten measures but some in different order ex. Manganese is the 6th most occurring in Boonsri and 8th in Chai.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6e2f9f6a0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6e2f9f6a0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chemical with the largest </a:t>
            </a:r>
            <a:r>
              <a:rPr lang="en"/>
              <a:t>measurement per location. This shows that Iron had the largest measurement for 6 out of the 10 locations. This can be tied to the spike in iron in Aug 2003.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6e2f9f6a0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6e2f9f6a0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6e2f9f6a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16e2f9f6a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6e2f9f6a0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6e2f9f6a0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60bcff74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60bcff74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5eec1bd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5eec1bd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60bcff74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60bcff74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60bcff742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60bcff742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6e2f9f6a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6e2f9f6a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6e2f9f6a0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6e2f9f6a0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6e2f9f6a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6e2f9f6a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6e2f9f6a0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16e2f9f6a0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35300"/>
            <a:ext cx="51903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Vast Challenge 2018 MC2 - 1st Progress</a:t>
            </a:r>
            <a:endParaRPr/>
          </a:p>
          <a:p>
            <a:pPr indent="0" lvl="0" marL="0" rtl="0" algn="l">
              <a:spcBef>
                <a:spcPts val="0"/>
              </a:spcBef>
              <a:spcAft>
                <a:spcPts val="0"/>
              </a:spcAft>
              <a:buNone/>
            </a:pPr>
            <a:r>
              <a:rPr lang="en"/>
              <a:t>Presentation</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Rocco, Anthony, Mitchell, Janvi, &amp; Andrew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2"/>
          <p:cNvPicPr preferRelativeResize="0"/>
          <p:nvPr/>
        </p:nvPicPr>
        <p:blipFill rotWithShape="1">
          <a:blip r:embed="rId3">
            <a:alphaModFix/>
          </a:blip>
          <a:srcRect b="0" l="0" r="62921" t="0"/>
          <a:stretch/>
        </p:blipFill>
        <p:spPr>
          <a:xfrm>
            <a:off x="481475" y="199188"/>
            <a:ext cx="2736400" cy="4745125"/>
          </a:xfrm>
          <a:prstGeom prst="rect">
            <a:avLst/>
          </a:prstGeom>
          <a:noFill/>
          <a:ln>
            <a:noFill/>
          </a:ln>
        </p:spPr>
      </p:pic>
      <p:pic>
        <p:nvPicPr>
          <p:cNvPr id="338" name="Google Shape;338;p22"/>
          <p:cNvPicPr preferRelativeResize="0"/>
          <p:nvPr/>
        </p:nvPicPr>
        <p:blipFill rotWithShape="1">
          <a:blip r:embed="rId4">
            <a:alphaModFix/>
          </a:blip>
          <a:srcRect b="0" l="1094" r="55964" t="0"/>
          <a:stretch/>
        </p:blipFill>
        <p:spPr>
          <a:xfrm>
            <a:off x="3550950" y="199188"/>
            <a:ext cx="3116974" cy="4605074"/>
          </a:xfrm>
          <a:prstGeom prst="rect">
            <a:avLst/>
          </a:prstGeom>
          <a:noFill/>
          <a:ln>
            <a:noFill/>
          </a:ln>
        </p:spPr>
      </p:pic>
      <p:sp>
        <p:nvSpPr>
          <p:cNvPr id="339" name="Google Shape;339;p22"/>
          <p:cNvSpPr txBox="1"/>
          <p:nvPr/>
        </p:nvSpPr>
        <p:spPr>
          <a:xfrm>
            <a:off x="7240625" y="1868675"/>
            <a:ext cx="140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Colors indicate different dumping sites.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45" name="Google Shape;345;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23"/>
          <p:cNvPicPr preferRelativeResize="0"/>
          <p:nvPr/>
        </p:nvPicPr>
        <p:blipFill>
          <a:blip r:embed="rId3">
            <a:alphaModFix/>
          </a:blip>
          <a:stretch>
            <a:fillRect/>
          </a:stretch>
        </p:blipFill>
        <p:spPr>
          <a:xfrm>
            <a:off x="218075" y="266987"/>
            <a:ext cx="8707849" cy="4609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24"/>
          <p:cNvPicPr preferRelativeResize="0"/>
          <p:nvPr/>
        </p:nvPicPr>
        <p:blipFill>
          <a:blip r:embed="rId3">
            <a:alphaModFix/>
          </a:blip>
          <a:stretch>
            <a:fillRect/>
          </a:stretch>
        </p:blipFill>
        <p:spPr>
          <a:xfrm>
            <a:off x="513475" y="381750"/>
            <a:ext cx="3368675" cy="3673850"/>
          </a:xfrm>
          <a:prstGeom prst="rect">
            <a:avLst/>
          </a:prstGeom>
          <a:noFill/>
          <a:ln>
            <a:noFill/>
          </a:ln>
        </p:spPr>
      </p:pic>
      <p:sp>
        <p:nvSpPr>
          <p:cNvPr id="352" name="Google Shape;352;p24"/>
          <p:cNvSpPr txBox="1"/>
          <p:nvPr/>
        </p:nvSpPr>
        <p:spPr>
          <a:xfrm>
            <a:off x="779125" y="3666000"/>
            <a:ext cx="7998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Highest total readings through the years are Boonsri and Chai, with Kannika in third.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i="1" lang="en">
                <a:latin typeface="Nunito"/>
                <a:ea typeface="Nunito"/>
                <a:cs typeface="Nunito"/>
                <a:sym typeface="Nunito"/>
              </a:rPr>
              <a:t>Darkest (highest) reading is 83,541 in Kannika in 2003</a:t>
            </a:r>
            <a:endParaRPr i="1">
              <a:latin typeface="Nunito"/>
              <a:ea typeface="Nunito"/>
              <a:cs typeface="Nunito"/>
              <a:sym typeface="Nunito"/>
            </a:endParaRPr>
          </a:p>
          <a:p>
            <a:pPr indent="0" lvl="0" marL="0" rtl="0" algn="l">
              <a:spcBef>
                <a:spcPts val="0"/>
              </a:spcBef>
              <a:spcAft>
                <a:spcPts val="0"/>
              </a:spcAft>
              <a:buNone/>
            </a:pPr>
            <a:r>
              <a:t/>
            </a:r>
            <a:endParaRPr i="1">
              <a:latin typeface="Nunito"/>
              <a:ea typeface="Nunito"/>
              <a:cs typeface="Nunito"/>
              <a:sym typeface="Nunito"/>
            </a:endParaRPr>
          </a:p>
          <a:p>
            <a:pPr indent="-317500" lvl="0" marL="457200" rtl="0" algn="l">
              <a:spcBef>
                <a:spcPts val="0"/>
              </a:spcBef>
              <a:spcAft>
                <a:spcPts val="0"/>
              </a:spcAft>
              <a:buSzPts val="1400"/>
              <a:buFont typeface="Nunito"/>
              <a:buChar char="-"/>
            </a:pPr>
            <a:r>
              <a:rPr i="1" lang="en">
                <a:latin typeface="Nunito"/>
                <a:ea typeface="Nunito"/>
                <a:cs typeface="Nunito"/>
                <a:sym typeface="Nunito"/>
              </a:rPr>
              <a:t>Lightest (lowest) reading is 1,283 in Busarakhan in 1998</a:t>
            </a:r>
            <a:endParaRPr i="1">
              <a:latin typeface="Nunito"/>
              <a:ea typeface="Nunito"/>
              <a:cs typeface="Nunito"/>
              <a:sym typeface="Nunito"/>
            </a:endParaRPr>
          </a:p>
        </p:txBody>
      </p:sp>
      <p:pic>
        <p:nvPicPr>
          <p:cNvPr id="353" name="Google Shape;353;p24"/>
          <p:cNvPicPr preferRelativeResize="0"/>
          <p:nvPr/>
        </p:nvPicPr>
        <p:blipFill>
          <a:blip r:embed="rId4">
            <a:alphaModFix/>
          </a:blip>
          <a:stretch>
            <a:fillRect/>
          </a:stretch>
        </p:blipFill>
        <p:spPr>
          <a:xfrm>
            <a:off x="4664100" y="310200"/>
            <a:ext cx="3279525" cy="3355800"/>
          </a:xfrm>
          <a:prstGeom prst="rect">
            <a:avLst/>
          </a:prstGeom>
          <a:noFill/>
          <a:ln>
            <a:noFill/>
          </a:ln>
        </p:spPr>
      </p:pic>
      <p:sp>
        <p:nvSpPr>
          <p:cNvPr id="354" name="Google Shape;354;p24"/>
          <p:cNvSpPr/>
          <p:nvPr/>
        </p:nvSpPr>
        <p:spPr>
          <a:xfrm rot="4710681">
            <a:off x="6477195" y="2913320"/>
            <a:ext cx="829928" cy="162562"/>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2"/>
              </a:highlight>
            </a:endParaRPr>
          </a:p>
        </p:txBody>
      </p:sp>
      <p:sp>
        <p:nvSpPr>
          <p:cNvPr id="355" name="Google Shape;355;p24"/>
          <p:cNvSpPr/>
          <p:nvPr/>
        </p:nvSpPr>
        <p:spPr>
          <a:xfrm rot="4710681">
            <a:off x="6266970" y="1949245"/>
            <a:ext cx="829928" cy="162562"/>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2"/>
              </a:highlight>
            </a:endParaRPr>
          </a:p>
        </p:txBody>
      </p:sp>
      <p:sp>
        <p:nvSpPr>
          <p:cNvPr id="356" name="Google Shape;356;p24"/>
          <p:cNvSpPr/>
          <p:nvPr/>
        </p:nvSpPr>
        <p:spPr>
          <a:xfrm rot="4710681">
            <a:off x="5942370" y="927895"/>
            <a:ext cx="829928" cy="162562"/>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2"/>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62" name="Google Shape;362;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3" name="Google Shape;363;p25"/>
          <p:cNvPicPr preferRelativeResize="0"/>
          <p:nvPr/>
        </p:nvPicPr>
        <p:blipFill>
          <a:blip r:embed="rId3">
            <a:alphaModFix/>
          </a:blip>
          <a:stretch>
            <a:fillRect/>
          </a:stretch>
        </p:blipFill>
        <p:spPr>
          <a:xfrm>
            <a:off x="247650" y="238788"/>
            <a:ext cx="8648700" cy="494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6"/>
          <p:cNvPicPr preferRelativeResize="0"/>
          <p:nvPr/>
        </p:nvPicPr>
        <p:blipFill rotWithShape="1">
          <a:blip r:embed="rId3">
            <a:alphaModFix/>
          </a:blip>
          <a:srcRect b="50000" l="0" r="15796" t="0"/>
          <a:stretch/>
        </p:blipFill>
        <p:spPr>
          <a:xfrm>
            <a:off x="1157575" y="256225"/>
            <a:ext cx="7288049" cy="4520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7"/>
          <p:cNvPicPr preferRelativeResize="0"/>
          <p:nvPr/>
        </p:nvPicPr>
        <p:blipFill>
          <a:blip r:embed="rId3">
            <a:alphaModFix/>
          </a:blip>
          <a:stretch>
            <a:fillRect/>
          </a:stretch>
        </p:blipFill>
        <p:spPr>
          <a:xfrm>
            <a:off x="105300" y="850124"/>
            <a:ext cx="8839200" cy="710501"/>
          </a:xfrm>
          <a:prstGeom prst="rect">
            <a:avLst/>
          </a:prstGeom>
          <a:noFill/>
          <a:ln>
            <a:noFill/>
          </a:ln>
        </p:spPr>
      </p:pic>
      <p:pic>
        <p:nvPicPr>
          <p:cNvPr id="374" name="Google Shape;374;p27"/>
          <p:cNvPicPr preferRelativeResize="0"/>
          <p:nvPr/>
        </p:nvPicPr>
        <p:blipFill>
          <a:blip r:embed="rId4">
            <a:alphaModFix/>
          </a:blip>
          <a:stretch>
            <a:fillRect/>
          </a:stretch>
        </p:blipFill>
        <p:spPr>
          <a:xfrm>
            <a:off x="105300" y="1560614"/>
            <a:ext cx="8839201" cy="721267"/>
          </a:xfrm>
          <a:prstGeom prst="rect">
            <a:avLst/>
          </a:prstGeom>
          <a:noFill/>
          <a:ln>
            <a:noFill/>
          </a:ln>
        </p:spPr>
      </p:pic>
      <p:sp>
        <p:nvSpPr>
          <p:cNvPr id="375" name="Google Shape;375;p27"/>
          <p:cNvSpPr txBox="1"/>
          <p:nvPr/>
        </p:nvSpPr>
        <p:spPr>
          <a:xfrm>
            <a:off x="856950" y="2878050"/>
            <a:ext cx="7335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Iron and Methylosmoline were measured more in Boonsri and Chai than in any other dump sites.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Both of these sites had the highest total sum of chemical output as throughout the years as well.</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It seems there may be a link between these two sites and those chemicals.</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Findings</a:t>
            </a:r>
            <a:endParaRPr/>
          </a:p>
        </p:txBody>
      </p:sp>
      <p:sp>
        <p:nvSpPr>
          <p:cNvPr id="381" name="Google Shape;381;p28"/>
          <p:cNvSpPr txBox="1"/>
          <p:nvPr>
            <p:ph idx="1" type="body"/>
          </p:nvPr>
        </p:nvSpPr>
        <p:spPr>
          <a:xfrm>
            <a:off x="629925" y="1597875"/>
            <a:ext cx="4185600" cy="2835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Maven Pro"/>
              <a:buChar char="-"/>
            </a:pPr>
            <a:r>
              <a:rPr lang="en" sz="1200">
                <a:latin typeface="Maven Pro"/>
                <a:ea typeface="Maven Pro"/>
                <a:cs typeface="Maven Pro"/>
                <a:sym typeface="Maven Pro"/>
              </a:rPr>
              <a:t>There has been a definite increase in total amounts of chemicals from 1998-2016 (18 year period).</a:t>
            </a:r>
            <a:endParaRPr sz="1200">
              <a:latin typeface="Maven Pro"/>
              <a:ea typeface="Maven Pro"/>
              <a:cs typeface="Maven Pro"/>
              <a:sym typeface="Maven Pro"/>
            </a:endParaRPr>
          </a:p>
          <a:p>
            <a:pPr indent="-304800" lvl="0" marL="457200" rtl="0" algn="l">
              <a:spcBef>
                <a:spcPts val="0"/>
              </a:spcBef>
              <a:spcAft>
                <a:spcPts val="0"/>
              </a:spcAft>
              <a:buSzPts val="1200"/>
              <a:buFont typeface="Maven Pro"/>
              <a:buChar char="-"/>
            </a:pPr>
            <a:r>
              <a:rPr lang="en" sz="1200">
                <a:latin typeface="Maven Pro"/>
                <a:ea typeface="Maven Pro"/>
                <a:cs typeface="Maven Pro"/>
                <a:sym typeface="Maven Pro"/>
              </a:rPr>
              <a:t>Specific years of interest include, 1998, 2003, 2009, and 2016</a:t>
            </a:r>
            <a:endParaRPr sz="1200">
              <a:latin typeface="Maven Pro"/>
              <a:ea typeface="Maven Pro"/>
              <a:cs typeface="Maven Pro"/>
              <a:sym typeface="Maven Pro"/>
            </a:endParaRPr>
          </a:p>
          <a:p>
            <a:pPr indent="-304800" lvl="0" marL="457200" rtl="0" algn="l">
              <a:spcBef>
                <a:spcPts val="0"/>
              </a:spcBef>
              <a:spcAft>
                <a:spcPts val="0"/>
              </a:spcAft>
              <a:buSzPts val="1200"/>
              <a:buFont typeface="Maven Pro"/>
              <a:buChar char="-"/>
            </a:pPr>
            <a:r>
              <a:rPr lang="en" sz="1200">
                <a:solidFill>
                  <a:srgbClr val="444444"/>
                </a:solidFill>
                <a:highlight>
                  <a:schemeClr val="lt1"/>
                </a:highlight>
                <a:latin typeface="Maven Pro"/>
                <a:ea typeface="Maven Pro"/>
                <a:cs typeface="Maven Pro"/>
                <a:sym typeface="Maven Pro"/>
              </a:rPr>
              <a:t>Data is incredibly varied and inconsistent with each region. </a:t>
            </a:r>
            <a:endParaRPr sz="1200">
              <a:solidFill>
                <a:srgbClr val="444444"/>
              </a:solidFill>
              <a:highlight>
                <a:schemeClr val="lt1"/>
              </a:highlight>
              <a:latin typeface="Maven Pro"/>
              <a:ea typeface="Maven Pro"/>
              <a:cs typeface="Maven Pro"/>
              <a:sym typeface="Maven Pro"/>
            </a:endParaRPr>
          </a:p>
          <a:p>
            <a:pPr indent="-304800" lvl="0" marL="457200" rtl="0" algn="l">
              <a:spcBef>
                <a:spcPts val="0"/>
              </a:spcBef>
              <a:spcAft>
                <a:spcPts val="0"/>
              </a:spcAft>
              <a:buSzPts val="1200"/>
              <a:buFont typeface="Maven Pro"/>
              <a:buChar char="-"/>
            </a:pPr>
            <a:r>
              <a:rPr lang="en" sz="1200">
                <a:solidFill>
                  <a:srgbClr val="444444"/>
                </a:solidFill>
                <a:highlight>
                  <a:schemeClr val="lt1"/>
                </a:highlight>
                <a:latin typeface="Maven Pro"/>
                <a:ea typeface="Maven Pro"/>
                <a:cs typeface="Maven Pro"/>
                <a:sym typeface="Maven Pro"/>
              </a:rPr>
              <a:t>Potential trends could be in the chemicals of iron, aluminum, and methylosmoline.</a:t>
            </a:r>
            <a:endParaRPr sz="1200">
              <a:solidFill>
                <a:srgbClr val="444444"/>
              </a:solidFill>
              <a:highlight>
                <a:schemeClr val="lt1"/>
              </a:highlight>
              <a:latin typeface="Maven Pro"/>
              <a:ea typeface="Maven Pro"/>
              <a:cs typeface="Maven Pro"/>
              <a:sym typeface="Maven Pro"/>
            </a:endParaRPr>
          </a:p>
          <a:p>
            <a:pPr indent="0" lvl="0" marL="457200" rtl="0" algn="l">
              <a:spcBef>
                <a:spcPts val="1100"/>
              </a:spcBef>
              <a:spcAft>
                <a:spcPts val="1100"/>
              </a:spcAft>
              <a:buNone/>
            </a:pPr>
            <a:r>
              <a:t/>
            </a:r>
            <a:endParaRPr/>
          </a:p>
        </p:txBody>
      </p:sp>
      <p:pic>
        <p:nvPicPr>
          <p:cNvPr id="382" name="Google Shape;382;p28"/>
          <p:cNvPicPr preferRelativeResize="0"/>
          <p:nvPr/>
        </p:nvPicPr>
        <p:blipFill>
          <a:blip r:embed="rId3">
            <a:alphaModFix/>
          </a:blip>
          <a:stretch>
            <a:fillRect/>
          </a:stretch>
        </p:blipFill>
        <p:spPr>
          <a:xfrm>
            <a:off x="5350100" y="1192950"/>
            <a:ext cx="2476276" cy="3240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Contributions</a:t>
            </a:r>
            <a:endParaRPr/>
          </a:p>
        </p:txBody>
      </p:sp>
      <p:sp>
        <p:nvSpPr>
          <p:cNvPr id="284" name="Google Shape;284;p14"/>
          <p:cNvSpPr txBox="1"/>
          <p:nvPr>
            <p:ph idx="1" type="body"/>
          </p:nvPr>
        </p:nvSpPr>
        <p:spPr>
          <a:xfrm>
            <a:off x="818175" y="1444075"/>
            <a:ext cx="7516200" cy="3087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600"/>
              <a:t>Rocco - Contributed 2 Tableaus/images, completed and organized powerpoint (slides 4-16), presented to the class, coordinated and communicated with teammates </a:t>
            </a:r>
            <a:endParaRPr sz="1600"/>
          </a:p>
          <a:p>
            <a:pPr indent="0" lvl="0" marL="0" rtl="0" algn="l">
              <a:spcBef>
                <a:spcPts val="1200"/>
              </a:spcBef>
              <a:spcAft>
                <a:spcPts val="0"/>
              </a:spcAft>
              <a:buNone/>
            </a:pPr>
            <a:r>
              <a:rPr lang="en" sz="1600"/>
              <a:t>Anthony - C</a:t>
            </a:r>
            <a:r>
              <a:rPr lang="en" sz="1600"/>
              <a:t>ontributed 3 tableaus/images, </a:t>
            </a:r>
            <a:r>
              <a:rPr lang="en" sz="1600"/>
              <a:t>completed b</a:t>
            </a:r>
            <a:r>
              <a:rPr lang="en" sz="1600"/>
              <a:t>ackground slide (slide 3), checked/cleaned data with OpenRefine</a:t>
            </a:r>
            <a:endParaRPr sz="1600"/>
          </a:p>
          <a:p>
            <a:pPr indent="0" lvl="0" marL="0" rtl="0" algn="l">
              <a:spcBef>
                <a:spcPts val="1200"/>
              </a:spcBef>
              <a:spcAft>
                <a:spcPts val="0"/>
              </a:spcAft>
              <a:buNone/>
            </a:pPr>
            <a:r>
              <a:rPr lang="en" sz="1600"/>
              <a:t>Mitchell</a:t>
            </a:r>
            <a:r>
              <a:rPr lang="en" sz="1600"/>
              <a:t> - Contributed 5 </a:t>
            </a:r>
            <a:r>
              <a:rPr lang="en" sz="1600"/>
              <a:t>Tableaus</a:t>
            </a:r>
            <a:r>
              <a:rPr lang="en" sz="1600"/>
              <a:t>/images, communicated and </a:t>
            </a:r>
            <a:r>
              <a:rPr lang="en" sz="1600"/>
              <a:t>assisted</a:t>
            </a:r>
            <a:r>
              <a:rPr lang="en" sz="1600"/>
              <a:t> teammates with Tableau and Data, proofread slides</a:t>
            </a:r>
            <a:endParaRPr sz="1600"/>
          </a:p>
          <a:p>
            <a:pPr indent="0" lvl="0" marL="0" rtl="0" algn="l">
              <a:spcBef>
                <a:spcPts val="1200"/>
              </a:spcBef>
              <a:spcAft>
                <a:spcPts val="0"/>
              </a:spcAft>
              <a:buNone/>
            </a:pPr>
            <a:r>
              <a:rPr lang="en" sz="1600"/>
              <a:t>Janvi - Contributed 1 Tableau/images, checked data using OpenRefine, completed and organized powerpoint (slides 4-16)</a:t>
            </a:r>
            <a:endParaRPr sz="1600"/>
          </a:p>
          <a:p>
            <a:pPr indent="0" lvl="0" marL="0" rtl="0" algn="l">
              <a:spcBef>
                <a:spcPts val="1200"/>
              </a:spcBef>
              <a:spcAft>
                <a:spcPts val="1200"/>
              </a:spcAft>
              <a:buNone/>
            </a:pPr>
            <a:r>
              <a:rPr lang="en" sz="1600"/>
              <a:t>Andrew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Information</a:t>
            </a:r>
            <a:endParaRPr/>
          </a:p>
        </p:txBody>
      </p:sp>
      <p:sp>
        <p:nvSpPr>
          <p:cNvPr id="290" name="Google Shape;290;p15"/>
          <p:cNvSpPr txBox="1"/>
          <p:nvPr>
            <p:ph idx="1" type="body"/>
          </p:nvPr>
        </p:nvSpPr>
        <p:spPr>
          <a:xfrm>
            <a:off x="5045800" y="1410650"/>
            <a:ext cx="3769200" cy="359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Kasios Furniture Company was accused of causing environmental damage to the Boonsong Lekagul Wildlife Preserve through waste dumping and air pollution. However, Kasios is fighting the accusations. </a:t>
            </a:r>
            <a:endParaRPr/>
          </a:p>
          <a:p>
            <a:pPr indent="0" lvl="0" marL="0" rtl="0" algn="l">
              <a:spcBef>
                <a:spcPts val="1200"/>
              </a:spcBef>
              <a:spcAft>
                <a:spcPts val="1200"/>
              </a:spcAft>
              <a:buNone/>
            </a:pPr>
            <a:r>
              <a:rPr lang="en"/>
              <a:t>We have been given several years of water sensor readings from the preserve that measure many different chemicals in the different areas of the preserve. Our job is to use visual analytics to see if we can find something in the data that proves wrongdoing.</a:t>
            </a:r>
            <a:endParaRPr/>
          </a:p>
        </p:txBody>
      </p:sp>
      <p:pic>
        <p:nvPicPr>
          <p:cNvPr id="291" name="Google Shape;291;p15"/>
          <p:cNvPicPr preferRelativeResize="0"/>
          <p:nvPr/>
        </p:nvPicPr>
        <p:blipFill rotWithShape="1">
          <a:blip r:embed="rId3">
            <a:alphaModFix/>
          </a:blip>
          <a:srcRect b="11894" l="0" r="0" t="0"/>
          <a:stretch/>
        </p:blipFill>
        <p:spPr>
          <a:xfrm>
            <a:off x="276725" y="1410650"/>
            <a:ext cx="4610301" cy="2987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Question</a:t>
            </a:r>
            <a:endParaRPr/>
          </a:p>
        </p:txBody>
      </p:sp>
      <p:sp>
        <p:nvSpPr>
          <p:cNvPr id="297" name="Google Shape;297;p16"/>
          <p:cNvSpPr txBox="1"/>
          <p:nvPr>
            <p:ph idx="1" type="body"/>
          </p:nvPr>
        </p:nvSpPr>
        <p:spPr>
          <a:xfrm>
            <a:off x="1303800" y="1275800"/>
            <a:ext cx="7030500" cy="3255900"/>
          </a:xfrm>
          <a:prstGeom prst="rect">
            <a:avLst/>
          </a:prstGeom>
        </p:spPr>
        <p:txBody>
          <a:bodyPr anchorCtr="0" anchor="t" bIns="91425" lIns="91425" spcFirstLastPara="1" rIns="91425" wrap="square" tIns="91425">
            <a:normAutofit/>
          </a:bodyPr>
          <a:lstStyle/>
          <a:p>
            <a:pPr indent="-311150" lvl="0" marL="457200" rtl="0" algn="l">
              <a:spcBef>
                <a:spcPts val="1100"/>
              </a:spcBef>
              <a:spcAft>
                <a:spcPts val="0"/>
              </a:spcAft>
              <a:buClr>
                <a:srgbClr val="444444"/>
              </a:buClr>
              <a:buSzPts val="1300"/>
              <a:buFont typeface="Arial"/>
              <a:buChar char="●"/>
            </a:pPr>
            <a:r>
              <a:rPr b="1" lang="en">
                <a:solidFill>
                  <a:srgbClr val="444444"/>
                </a:solidFill>
                <a:highlight>
                  <a:srgbClr val="FFFFFF"/>
                </a:highlight>
                <a:latin typeface="Arial"/>
                <a:ea typeface="Arial"/>
                <a:cs typeface="Arial"/>
                <a:sym typeface="Arial"/>
              </a:rPr>
              <a:t>Characterize the past and most recent situation with respect to chemical contamination in the Boonsong Lekagul waterways. Do you see any trends of possible interest in this investigation? </a:t>
            </a:r>
            <a:endParaRPr b="1">
              <a:solidFill>
                <a:srgbClr val="444444"/>
              </a:solidFill>
              <a:highlight>
                <a:srgbClr val="FFFFFF"/>
              </a:highlight>
              <a:latin typeface="Arial"/>
              <a:ea typeface="Arial"/>
              <a:cs typeface="Arial"/>
              <a:sym typeface="Arial"/>
            </a:endParaRPr>
          </a:p>
          <a:p>
            <a:pPr indent="-311150" lvl="0" marL="457200" rtl="0" algn="l">
              <a:spcBef>
                <a:spcPts val="0"/>
              </a:spcBef>
              <a:spcAft>
                <a:spcPts val="0"/>
              </a:spcAft>
              <a:buClr>
                <a:srgbClr val="444444"/>
              </a:buClr>
              <a:buSzPts val="1300"/>
              <a:buFont typeface="Arial"/>
              <a:buChar char="●"/>
            </a:pPr>
            <a:r>
              <a:rPr b="1" lang="en">
                <a:solidFill>
                  <a:srgbClr val="444444"/>
                </a:solidFill>
                <a:highlight>
                  <a:srgbClr val="FFFFFF"/>
                </a:highlight>
                <a:latin typeface="Arial"/>
                <a:ea typeface="Arial"/>
                <a:cs typeface="Arial"/>
                <a:sym typeface="Arial"/>
              </a:rPr>
              <a:t>What anomalies do you find in the waterway samples dataset?</a:t>
            </a:r>
            <a:endParaRPr b="1">
              <a:solidFill>
                <a:srgbClr val="444444"/>
              </a:solidFill>
              <a:highlight>
                <a:srgbClr val="FFFFFF"/>
              </a:highlight>
              <a:latin typeface="Arial"/>
              <a:ea typeface="Arial"/>
              <a:cs typeface="Arial"/>
              <a:sym typeface="Arial"/>
            </a:endParaRPr>
          </a:p>
        </p:txBody>
      </p:sp>
      <p:pic>
        <p:nvPicPr>
          <p:cNvPr id="298" name="Google Shape;298;p16"/>
          <p:cNvPicPr preferRelativeResize="0"/>
          <p:nvPr/>
        </p:nvPicPr>
        <p:blipFill>
          <a:blip r:embed="rId3">
            <a:alphaModFix/>
          </a:blip>
          <a:stretch>
            <a:fillRect/>
          </a:stretch>
        </p:blipFill>
        <p:spPr>
          <a:xfrm>
            <a:off x="1335988" y="2357700"/>
            <a:ext cx="6966124" cy="207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Possible Areas of Interest</a:t>
            </a:r>
            <a:endParaRPr/>
          </a:p>
        </p:txBody>
      </p:sp>
      <p:sp>
        <p:nvSpPr>
          <p:cNvPr id="304" name="Google Shape;304;p17"/>
          <p:cNvSpPr txBox="1"/>
          <p:nvPr>
            <p:ph idx="1" type="body"/>
          </p:nvPr>
        </p:nvSpPr>
        <p:spPr>
          <a:xfrm>
            <a:off x="1303800" y="1300950"/>
            <a:ext cx="3982500" cy="318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Years:</a:t>
            </a:r>
            <a:endParaRPr/>
          </a:p>
          <a:p>
            <a:pPr indent="-304958" lvl="0" marL="457200" rtl="0" algn="l">
              <a:spcBef>
                <a:spcPts val="1200"/>
              </a:spcBef>
              <a:spcAft>
                <a:spcPts val="0"/>
              </a:spcAft>
              <a:buSzPct val="100000"/>
              <a:buChar char="-"/>
            </a:pPr>
            <a:r>
              <a:rPr b="1" lang="en"/>
              <a:t>The gap from 1998 to 2016</a:t>
            </a:r>
            <a:endParaRPr b="1"/>
          </a:p>
          <a:p>
            <a:pPr indent="-304958" lvl="0" marL="457200" rtl="0" algn="l">
              <a:spcBef>
                <a:spcPts val="0"/>
              </a:spcBef>
              <a:spcAft>
                <a:spcPts val="0"/>
              </a:spcAft>
              <a:buSzPct val="100000"/>
              <a:buChar char="-"/>
            </a:pPr>
            <a:r>
              <a:rPr b="1" lang="en"/>
              <a:t>2003</a:t>
            </a:r>
            <a:endParaRPr b="1"/>
          </a:p>
          <a:p>
            <a:pPr indent="-304958" lvl="0" marL="457200" rtl="0" algn="l">
              <a:spcBef>
                <a:spcPts val="0"/>
              </a:spcBef>
              <a:spcAft>
                <a:spcPts val="0"/>
              </a:spcAft>
              <a:buSzPct val="100000"/>
              <a:buChar char="-"/>
            </a:pPr>
            <a:r>
              <a:rPr b="1" lang="en"/>
              <a:t>2016</a:t>
            </a:r>
            <a:endParaRPr b="1"/>
          </a:p>
          <a:p>
            <a:pPr indent="0" lvl="0" marL="0" rtl="0" algn="l">
              <a:spcBef>
                <a:spcPts val="1200"/>
              </a:spcBef>
              <a:spcAft>
                <a:spcPts val="0"/>
              </a:spcAft>
              <a:buNone/>
            </a:pPr>
            <a:r>
              <a:rPr lang="en"/>
              <a:t>Chemicals:</a:t>
            </a:r>
            <a:endParaRPr/>
          </a:p>
          <a:p>
            <a:pPr indent="-304958" lvl="0" marL="457200" rtl="0" algn="l">
              <a:spcBef>
                <a:spcPts val="1200"/>
              </a:spcBef>
              <a:spcAft>
                <a:spcPts val="0"/>
              </a:spcAft>
              <a:buSzPct val="100000"/>
              <a:buChar char="-"/>
            </a:pPr>
            <a:r>
              <a:rPr b="1" lang="en"/>
              <a:t>Iron</a:t>
            </a:r>
            <a:endParaRPr b="1"/>
          </a:p>
          <a:p>
            <a:pPr indent="-304958" lvl="0" marL="457200" rtl="0" algn="l">
              <a:spcBef>
                <a:spcPts val="0"/>
              </a:spcBef>
              <a:spcAft>
                <a:spcPts val="0"/>
              </a:spcAft>
              <a:buSzPct val="100000"/>
              <a:buChar char="-"/>
            </a:pPr>
            <a:r>
              <a:rPr b="1" lang="en"/>
              <a:t>Mehtylosmoline</a:t>
            </a:r>
            <a:endParaRPr b="1"/>
          </a:p>
          <a:p>
            <a:pPr indent="-304958" lvl="0" marL="457200" rtl="0" algn="l">
              <a:spcBef>
                <a:spcPts val="0"/>
              </a:spcBef>
              <a:spcAft>
                <a:spcPts val="0"/>
              </a:spcAft>
              <a:buSzPct val="100000"/>
              <a:buChar char="-"/>
            </a:pPr>
            <a:r>
              <a:rPr b="1" lang="en"/>
              <a:t>Aluminum</a:t>
            </a:r>
            <a:endParaRPr b="1"/>
          </a:p>
          <a:p>
            <a:pPr indent="0" lvl="0" marL="0" rtl="0" algn="l">
              <a:spcBef>
                <a:spcPts val="1200"/>
              </a:spcBef>
              <a:spcAft>
                <a:spcPts val="0"/>
              </a:spcAft>
              <a:buNone/>
            </a:pPr>
            <a:r>
              <a:rPr lang="en"/>
              <a:t>Locations:</a:t>
            </a:r>
            <a:endParaRPr/>
          </a:p>
          <a:p>
            <a:pPr indent="-304958" lvl="0" marL="457200" rtl="0" algn="l">
              <a:spcBef>
                <a:spcPts val="1200"/>
              </a:spcBef>
              <a:spcAft>
                <a:spcPts val="0"/>
              </a:spcAft>
              <a:buSzPct val="100000"/>
              <a:buChar char="-"/>
            </a:pPr>
            <a:r>
              <a:rPr b="1" lang="en"/>
              <a:t>Boonsri</a:t>
            </a:r>
            <a:endParaRPr b="1"/>
          </a:p>
          <a:p>
            <a:pPr indent="-304958" lvl="0" marL="457200" rtl="0" algn="l">
              <a:spcBef>
                <a:spcPts val="0"/>
              </a:spcBef>
              <a:spcAft>
                <a:spcPts val="0"/>
              </a:spcAft>
              <a:buSzPct val="100000"/>
              <a:buChar char="-"/>
            </a:pPr>
            <a:r>
              <a:rPr b="1" lang="en"/>
              <a:t>Chai</a:t>
            </a:r>
            <a:endParaRPr b="1"/>
          </a:p>
          <a:p>
            <a:pPr indent="-304958" lvl="0" marL="457200" rtl="0" algn="l">
              <a:spcBef>
                <a:spcPts val="0"/>
              </a:spcBef>
              <a:spcAft>
                <a:spcPts val="0"/>
              </a:spcAft>
              <a:buSzPct val="100000"/>
              <a:buChar char="-"/>
            </a:pPr>
            <a:r>
              <a:rPr b="1" lang="en"/>
              <a:t>Kannika</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0" name="Google Shape;310;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1" name="Google Shape;311;p18"/>
          <p:cNvPicPr preferRelativeResize="0"/>
          <p:nvPr/>
        </p:nvPicPr>
        <p:blipFill>
          <a:blip r:embed="rId3">
            <a:alphaModFix/>
          </a:blip>
          <a:stretch>
            <a:fillRect/>
          </a:stretch>
        </p:blipFill>
        <p:spPr>
          <a:xfrm>
            <a:off x="635588" y="182613"/>
            <a:ext cx="7872824" cy="477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7" name="Google Shape;317;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19"/>
          <p:cNvPicPr preferRelativeResize="0"/>
          <p:nvPr/>
        </p:nvPicPr>
        <p:blipFill>
          <a:blip r:embed="rId3">
            <a:alphaModFix/>
          </a:blip>
          <a:stretch>
            <a:fillRect/>
          </a:stretch>
        </p:blipFill>
        <p:spPr>
          <a:xfrm>
            <a:off x="412296" y="0"/>
            <a:ext cx="8319406"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4" name="Google Shape;324;p20"/>
          <p:cNvSpPr txBox="1"/>
          <p:nvPr>
            <p:ph idx="1" type="body"/>
          </p:nvPr>
        </p:nvSpPr>
        <p:spPr>
          <a:xfrm>
            <a:off x="1303800" y="4129325"/>
            <a:ext cx="7030500" cy="72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Many outliers shown in each year at each site. Specifically 2003 and 1998 as seen by their colors  </a:t>
            </a:r>
            <a:r>
              <a:rPr i="1" lang="en"/>
              <a:t>(Dark Blue and Green). </a:t>
            </a:r>
            <a:r>
              <a:rPr lang="en"/>
              <a:t>The highest value outlier was Iron.</a:t>
            </a:r>
            <a:endParaRPr/>
          </a:p>
        </p:txBody>
      </p:sp>
      <p:pic>
        <p:nvPicPr>
          <p:cNvPr id="325" name="Google Shape;325;p20"/>
          <p:cNvPicPr preferRelativeResize="0"/>
          <p:nvPr/>
        </p:nvPicPr>
        <p:blipFill>
          <a:blip r:embed="rId3">
            <a:alphaModFix/>
          </a:blip>
          <a:stretch>
            <a:fillRect/>
          </a:stretch>
        </p:blipFill>
        <p:spPr>
          <a:xfrm>
            <a:off x="754400" y="252725"/>
            <a:ext cx="7535500" cy="391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1"/>
          <p:cNvSpPr txBox="1"/>
          <p:nvPr>
            <p:ph type="title"/>
          </p:nvPr>
        </p:nvSpPr>
        <p:spPr>
          <a:xfrm>
            <a:off x="1303800" y="4840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Deeper Look Into Iron Jump</a:t>
            </a:r>
            <a:endParaRPr/>
          </a:p>
        </p:txBody>
      </p:sp>
      <p:sp>
        <p:nvSpPr>
          <p:cNvPr id="331" name="Google Shape;331;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Occurred on August 15th, 2003</a:t>
            </a:r>
            <a:endParaRPr b="1"/>
          </a:p>
          <a:p>
            <a:pPr indent="-311150" lvl="0" marL="457200" rtl="0" algn="l">
              <a:spcBef>
                <a:spcPts val="1200"/>
              </a:spcBef>
              <a:spcAft>
                <a:spcPts val="0"/>
              </a:spcAft>
              <a:buSzPts val="1300"/>
              <a:buChar char="-"/>
            </a:pPr>
            <a:r>
              <a:rPr b="1" lang="en"/>
              <a:t>Previous and post measures of Iron were often in the low single-digits and rarely reached higher than 20</a:t>
            </a:r>
            <a:endParaRPr b="1"/>
          </a:p>
          <a:p>
            <a:pPr indent="-311150" lvl="0" marL="457200" rtl="0" algn="l">
              <a:spcBef>
                <a:spcPts val="0"/>
              </a:spcBef>
              <a:spcAft>
                <a:spcPts val="0"/>
              </a:spcAft>
              <a:buSzPts val="1300"/>
              <a:buChar char="-"/>
            </a:pPr>
            <a:r>
              <a:rPr b="1" lang="en"/>
              <a:t>However, on August 15th, the iron reading was in the 20,000s and 30,000s. This was highly unusual.</a:t>
            </a:r>
            <a:endParaRPr b="1"/>
          </a:p>
        </p:txBody>
      </p:sp>
      <p:pic>
        <p:nvPicPr>
          <p:cNvPr id="332" name="Google Shape;332;p21"/>
          <p:cNvPicPr preferRelativeResize="0"/>
          <p:nvPr/>
        </p:nvPicPr>
        <p:blipFill>
          <a:blip r:embed="rId3">
            <a:alphaModFix/>
          </a:blip>
          <a:stretch>
            <a:fillRect/>
          </a:stretch>
        </p:blipFill>
        <p:spPr>
          <a:xfrm>
            <a:off x="-4254316" y="996675"/>
            <a:ext cx="24287641" cy="1689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